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258" r:id="rId5"/>
    <p:sldId id="266" r:id="rId6"/>
    <p:sldId id="265" r:id="rId7"/>
    <p:sldId id="279" r:id="rId8"/>
    <p:sldId id="257" r:id="rId9"/>
    <p:sldId id="316" r:id="rId10"/>
    <p:sldId id="318" r:id="rId11"/>
    <p:sldId id="274" r:id="rId12"/>
    <p:sldId id="277" r:id="rId13"/>
    <p:sldId id="276" r:id="rId14"/>
    <p:sldId id="304" r:id="rId15"/>
    <p:sldId id="260" r:id="rId16"/>
    <p:sldId id="275" r:id="rId17"/>
    <p:sldId id="261" r:id="rId18"/>
    <p:sldId id="263" r:id="rId19"/>
    <p:sldId id="262" r:id="rId20"/>
    <p:sldId id="264" r:id="rId21"/>
    <p:sldId id="280" r:id="rId22"/>
    <p:sldId id="281" r:id="rId23"/>
    <p:sldId id="282" r:id="rId24"/>
    <p:sldId id="267" r:id="rId25"/>
    <p:sldId id="268" r:id="rId26"/>
    <p:sldId id="270" r:id="rId27"/>
    <p:sldId id="271" r:id="rId28"/>
    <p:sldId id="272" r:id="rId29"/>
    <p:sldId id="273" r:id="rId30"/>
    <p:sldId id="269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19" r:id="rId40"/>
    <p:sldId id="300" r:id="rId41"/>
    <p:sldId id="301" r:id="rId42"/>
    <p:sldId id="302" r:id="rId43"/>
    <p:sldId id="303" r:id="rId44"/>
    <p:sldId id="305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78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689" autoAdjust="0"/>
  </p:normalViewPr>
  <p:slideViewPr>
    <p:cSldViewPr snapToGrid="0">
      <p:cViewPr varScale="1">
        <p:scale>
          <a:sx n="68" d="100"/>
          <a:sy n="68" d="100"/>
        </p:scale>
        <p:origin x="-576" y="-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43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9068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1147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5915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294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963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4570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017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3550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906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8677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177D-4D24-4D5B-9883-5FDB7C835FD3}" type="datetimeFigureOut">
              <a:rPr lang="zh-CN" altLang="en-US" smtClean="0"/>
              <a:pPr/>
              <a:t>2016/11/23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1321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baplus.cn/news-21-471-1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highops.com/wp-content/uploads/2014/05/GoCD-Jenkins-Pipelines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oq.com/cn/articles/function-switch-realize-better-continuous-implementations?utm_source=articles_about_Continuous_Delivery&amp;utm_medium=link&amp;utm_campaign=Continuous_Deliver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olics/article/details/25559" TargetMode="External"/><Relationship Id="rId2" Type="http://schemas.openxmlformats.org/officeDocument/2006/relationships/hyperlink" Target="http://www.ibm.com/developerworks/cn/java/j-cobertur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sina.com.cn/s/blog_56d8ea90010114s8.html" TargetMode="External"/><Relationship Id="rId5" Type="http://schemas.openxmlformats.org/officeDocument/2006/relationships/hyperlink" Target="http://blog.csdn.net/kittyboy0001/article/details/18706067" TargetMode="External"/><Relationship Id="rId4" Type="http://schemas.openxmlformats.org/officeDocument/2006/relationships/hyperlink" Target="http://blog.csdn.net/wangmuming/article/details/23455947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sdn.net/u010452908/article/details/42930435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narqube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zhuhongbao/p/4197974.html" TargetMode="External"/><Relationship Id="rId2" Type="http://schemas.openxmlformats.org/officeDocument/2006/relationships/hyperlink" Target="http://www.ibm.com/developerworks/cn/java/j-lo-sona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course/concourse" TargetMode="External"/><Relationship Id="rId2" Type="http://schemas.openxmlformats.org/officeDocument/2006/relationships/hyperlink" Target="https://www.versioney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icool.com/articles/FbYNNnr" TargetMode="External"/><Relationship Id="rId4" Type="http://schemas.openxmlformats.org/officeDocument/2006/relationships/hyperlink" Target="https://gradle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持续集成</a:t>
            </a:r>
            <a:r>
              <a:rPr lang="en-US" altLang="zh-CN" dirty="0" smtClean="0"/>
              <a:t>/</a:t>
            </a:r>
            <a:r>
              <a:rPr lang="zh-CN" altLang="en-US" dirty="0" smtClean="0"/>
              <a:t>持续发布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3918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持续集成工作流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流程图: 过程 4"/>
          <p:cNvSpPr/>
          <p:nvPr/>
        </p:nvSpPr>
        <p:spPr>
          <a:xfrm>
            <a:off x="223935" y="3041780"/>
            <a:ext cx="1138335" cy="625151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过程 5"/>
          <p:cNvSpPr/>
          <p:nvPr/>
        </p:nvSpPr>
        <p:spPr>
          <a:xfrm>
            <a:off x="345233" y="3144417"/>
            <a:ext cx="1138335" cy="625151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475862" y="3284376"/>
            <a:ext cx="1268963" cy="625151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Source Code Updates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(Developers)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圆柱形 7"/>
          <p:cNvSpPr/>
          <p:nvPr/>
        </p:nvSpPr>
        <p:spPr>
          <a:xfrm>
            <a:off x="2845835" y="3088435"/>
            <a:ext cx="1212980" cy="858402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Source Code Repository</a:t>
            </a:r>
            <a:endParaRPr lang="zh-CN" altLang="en-US" sz="1400" dirty="0"/>
          </a:p>
        </p:txBody>
      </p:sp>
      <p:sp>
        <p:nvSpPr>
          <p:cNvPr id="10" name="剪去单角的矩形 9"/>
          <p:cNvSpPr/>
          <p:nvPr/>
        </p:nvSpPr>
        <p:spPr>
          <a:xfrm>
            <a:off x="1511559" y="4133461"/>
            <a:ext cx="1614196" cy="774441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静态代码审查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</a:t>
            </a:r>
            <a:endParaRPr lang="zh-CN" altLang="en-US" sz="1400" dirty="0"/>
          </a:p>
        </p:txBody>
      </p:sp>
      <p:sp>
        <p:nvSpPr>
          <p:cNvPr id="35" name="右箭头 34"/>
          <p:cNvSpPr/>
          <p:nvPr/>
        </p:nvSpPr>
        <p:spPr>
          <a:xfrm>
            <a:off x="1766594" y="3069771"/>
            <a:ext cx="1051251" cy="9641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Pull Request</a:t>
            </a:r>
            <a:endParaRPr lang="zh-CN" altLang="en-US" sz="1400" dirty="0"/>
          </a:p>
        </p:txBody>
      </p:sp>
      <p:sp>
        <p:nvSpPr>
          <p:cNvPr id="40" name="矩形 39"/>
          <p:cNvSpPr/>
          <p:nvPr/>
        </p:nvSpPr>
        <p:spPr>
          <a:xfrm>
            <a:off x="5554810" y="3166185"/>
            <a:ext cx="1194318" cy="699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Feature Build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53994" y="3156855"/>
            <a:ext cx="985948" cy="699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Dev Build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667977" y="3138195"/>
            <a:ext cx="1194318" cy="699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Master Build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4080585" y="3041779"/>
            <a:ext cx="1452468" cy="9641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Get feature branch code</a:t>
            </a:r>
            <a:endParaRPr lang="zh-CN" altLang="en-US" sz="1400" dirty="0"/>
          </a:p>
        </p:txBody>
      </p:sp>
      <p:sp>
        <p:nvSpPr>
          <p:cNvPr id="47" name="右箭头 46"/>
          <p:cNvSpPr/>
          <p:nvPr/>
        </p:nvSpPr>
        <p:spPr>
          <a:xfrm>
            <a:off x="6767801" y="3060441"/>
            <a:ext cx="1564435" cy="95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Merge Feature to Dev</a:t>
            </a:r>
            <a:endParaRPr lang="zh-CN" altLang="en-US" sz="1400" dirty="0"/>
          </a:p>
        </p:txBody>
      </p:sp>
      <p:sp>
        <p:nvSpPr>
          <p:cNvPr id="49" name="右箭头 48"/>
          <p:cNvSpPr/>
          <p:nvPr/>
        </p:nvSpPr>
        <p:spPr>
          <a:xfrm>
            <a:off x="9352370" y="3069771"/>
            <a:ext cx="1293847" cy="95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Merge Dev to Master</a:t>
            </a:r>
            <a:endParaRPr lang="zh-CN" altLang="en-US" sz="1400" dirty="0"/>
          </a:p>
        </p:txBody>
      </p:sp>
      <p:sp>
        <p:nvSpPr>
          <p:cNvPr id="51" name="剪去单角的矩形 50"/>
          <p:cNvSpPr/>
          <p:nvPr/>
        </p:nvSpPr>
        <p:spPr>
          <a:xfrm>
            <a:off x="5421086" y="4086808"/>
            <a:ext cx="1614196" cy="951723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集成测试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部署至测试环境</a:t>
            </a:r>
            <a:endParaRPr lang="zh-CN" altLang="en-US" sz="1400" dirty="0"/>
          </a:p>
        </p:txBody>
      </p:sp>
      <p:sp>
        <p:nvSpPr>
          <p:cNvPr id="52" name="剪去单角的矩形 51"/>
          <p:cNvSpPr/>
          <p:nvPr/>
        </p:nvSpPr>
        <p:spPr>
          <a:xfrm>
            <a:off x="8108303" y="4068147"/>
            <a:ext cx="1614196" cy="979714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集成测试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部署至测试环境</a:t>
            </a:r>
            <a:endParaRPr lang="zh-CN" altLang="en-US" sz="1400" dirty="0"/>
          </a:p>
        </p:txBody>
      </p:sp>
      <p:sp>
        <p:nvSpPr>
          <p:cNvPr id="53" name="剪去单角的矩形 52"/>
          <p:cNvSpPr/>
          <p:nvPr/>
        </p:nvSpPr>
        <p:spPr>
          <a:xfrm>
            <a:off x="10459617" y="4058816"/>
            <a:ext cx="1614196" cy="1240972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集成测试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部署至测试环境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部署至生产环境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版本控制模型（多团队）必须达成的目标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快速失败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代码冲突和集成问题应该可以被迅速发现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经常修复小问题要胜过不常修复大问题</a:t>
            </a:r>
            <a:endParaRPr lang="en-US" altLang="zh-CN" dirty="0" smtClean="0"/>
          </a:p>
          <a:p>
            <a:r>
              <a:rPr lang="zh-CN" altLang="en-US" dirty="0" smtClean="0"/>
              <a:t>一直可发布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即使经历了一个混乱的</a:t>
            </a:r>
            <a:r>
              <a:rPr lang="en-US" altLang="zh-CN" dirty="0" smtClean="0"/>
              <a:t>Sprint</a:t>
            </a:r>
            <a:r>
              <a:rPr lang="zh-CN" altLang="en-US" dirty="0" smtClean="0"/>
              <a:t>，也要保证至少有些可以发布的内容。</a:t>
            </a:r>
            <a:endParaRPr lang="en-US" altLang="zh-CN" dirty="0" smtClean="0"/>
          </a:p>
          <a:p>
            <a:r>
              <a:rPr lang="zh-CN" altLang="en-US" dirty="0" smtClean="0"/>
              <a:t>简单</a:t>
            </a:r>
            <a:endParaRPr lang="en-US" altLang="zh-CN" dirty="0" smtClean="0"/>
          </a:p>
          <a:p>
            <a:pPr lvl="1"/>
            <a:r>
              <a:rPr lang="zh-CN" altLang="en-US" smtClean="0"/>
              <a:t>所有的团队成员每天都会使用这些模式，所以相关规则和程序必须要简单明了。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workflow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653" y="2328334"/>
            <a:ext cx="5040960" cy="3920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263" y="2358603"/>
            <a:ext cx="44291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91478" y="1772816"/>
            <a:ext cx="319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Centralized Workflow</a:t>
            </a:r>
            <a:endParaRPr lang="zh-CN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38191" y="1729273"/>
            <a:ext cx="268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Forking Workflow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分支策略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Master</a:t>
            </a:r>
          </a:p>
          <a:p>
            <a:r>
              <a:rPr lang="en-US" altLang="zh-CN" dirty="0" smtClean="0"/>
              <a:t>Develop</a:t>
            </a:r>
          </a:p>
          <a:p>
            <a:r>
              <a:rPr lang="en-US" altLang="zh-CN" dirty="0" smtClean="0"/>
              <a:t>Feature</a:t>
            </a:r>
          </a:p>
          <a:p>
            <a:r>
              <a:rPr lang="en-US" altLang="zh-CN" dirty="0" smtClean="0"/>
              <a:t>Release</a:t>
            </a:r>
          </a:p>
          <a:p>
            <a:r>
              <a:rPr lang="en-US" altLang="zh-CN" dirty="0" err="1" smtClean="0"/>
              <a:t>Hotfix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8005" y="1312020"/>
            <a:ext cx="7653995" cy="554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25612" y="6353307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hlinkClick r:id="rId3"/>
              </a:rPr>
              <a:t>https://www.atlassian.com/git/tutorials/comparing-workflows/gitflow-workflow</a:t>
            </a:r>
            <a:endParaRPr lang="en-US" altLang="zh-CN" sz="800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分支同步机制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持续发布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持续交付</a:t>
            </a:r>
            <a:endParaRPr lang="en-US" altLang="zh-CN" dirty="0"/>
          </a:p>
          <a:p>
            <a:pPr lvl="1"/>
            <a:r>
              <a:rPr lang="zh-CN" altLang="en-US" dirty="0"/>
              <a:t>软件一直处在可发布状态</a:t>
            </a:r>
            <a:endParaRPr lang="en-US" altLang="zh-CN" dirty="0"/>
          </a:p>
          <a:p>
            <a:r>
              <a:rPr lang="zh-CN" altLang="en-US" dirty="0"/>
              <a:t>发布周期</a:t>
            </a:r>
            <a:endParaRPr lang="en-US" altLang="zh-CN" dirty="0"/>
          </a:p>
          <a:p>
            <a:pPr lvl="1"/>
            <a:r>
              <a:rPr lang="zh-CN" altLang="en-US" dirty="0"/>
              <a:t>月</a:t>
            </a:r>
            <a:r>
              <a:rPr lang="en-US" altLang="zh-CN" dirty="0"/>
              <a:t>-</a:t>
            </a:r>
            <a:r>
              <a:rPr lang="zh-CN" altLang="en-US" dirty="0"/>
              <a:t>周</a:t>
            </a:r>
            <a:r>
              <a:rPr lang="en-US" altLang="zh-CN"/>
              <a:t>-</a:t>
            </a:r>
            <a:r>
              <a:rPr lang="zh-CN" altLang="en-US"/>
              <a:t>日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6027576"/>
            <a:ext cx="911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持续发布成熟度模型</a:t>
            </a:r>
            <a:r>
              <a:rPr lang="en-US" altLang="zh-CN" dirty="0" smtClean="0"/>
              <a:t>https://www.infoq.com/articles/Continuous-Delivery-Maturity-Model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4536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持续交付成熟度模型</a:t>
            </a:r>
            <a:r>
              <a:rPr lang="en-US" altLang="zh-CN" dirty="0" smtClean="0"/>
              <a:t>V1.2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七个维度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持续集成（</a:t>
            </a:r>
            <a:r>
              <a:rPr lang="en-US" altLang="zh-CN" dirty="0" smtClean="0"/>
              <a:t>Continuous Integration)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环境与部署（</a:t>
            </a:r>
            <a:r>
              <a:rPr lang="en-US" altLang="zh-CN" dirty="0" smtClean="0"/>
              <a:t>Environments and Deployments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可视化与可追踪性（</a:t>
            </a:r>
            <a:r>
              <a:rPr lang="en-US" altLang="zh-CN" dirty="0" smtClean="0"/>
              <a:t>Visibility and Traceability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测试（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数据管理（</a:t>
            </a:r>
            <a:r>
              <a:rPr lang="en-US" altLang="zh-CN" dirty="0" smtClean="0"/>
              <a:t>Data Management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配置管理（</a:t>
            </a:r>
            <a:r>
              <a:rPr lang="en-US" altLang="zh-CN" dirty="0" smtClean="0"/>
              <a:t>Configuration Management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组织协调性（</a:t>
            </a:r>
            <a:r>
              <a:rPr lang="en-US" altLang="zh-CN" dirty="0" smtClean="0"/>
              <a:t>Organizational Alignment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五个级别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一级：退化级（</a:t>
            </a:r>
            <a:r>
              <a:rPr lang="en-US" altLang="zh-CN" dirty="0" smtClean="0"/>
              <a:t>Regressive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 smtClean="0"/>
              <a:t>二级：可重复级</a:t>
            </a:r>
            <a:r>
              <a:rPr lang="en-US" altLang="zh-CN" dirty="0" smtClean="0"/>
              <a:t>(Repeatable)</a:t>
            </a:r>
          </a:p>
          <a:p>
            <a:pPr lvl="1"/>
            <a:r>
              <a:rPr lang="zh-CN" altLang="en-US" dirty="0" smtClean="0"/>
              <a:t>三级：可定义级</a:t>
            </a:r>
          </a:p>
          <a:p>
            <a:pPr lvl="1"/>
            <a:r>
              <a:rPr lang="zh-CN" altLang="en-US" dirty="0" smtClean="0"/>
              <a:t>四级：可定量级（</a:t>
            </a:r>
            <a:r>
              <a:rPr lang="en-US" altLang="zh-CN" dirty="0" smtClean="0"/>
              <a:t>Quantitatively managed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 smtClean="0"/>
              <a:t>五级：改进级（</a:t>
            </a:r>
            <a:r>
              <a:rPr lang="en-US" altLang="zh-CN" dirty="0" smtClean="0"/>
              <a:t>Optimizing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持续交付成熟度模型</a:t>
            </a:r>
            <a:r>
              <a:rPr lang="en-US" altLang="zh-CN" dirty="0" smtClean="0"/>
              <a:t>V1.2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9951" b="10557"/>
          <a:stretch>
            <a:fillRect/>
          </a:stretch>
        </p:blipFill>
        <p:spPr bwMode="auto">
          <a:xfrm>
            <a:off x="1264168" y="1315624"/>
            <a:ext cx="9872693" cy="5542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目标状态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1202" y="656062"/>
            <a:ext cx="637222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组织架构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754" y="1774106"/>
            <a:ext cx="93154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软件交付的困境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6497" y="1753923"/>
            <a:ext cx="8357259" cy="46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持续交付团队位置及成员角色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mtClean="0"/>
              <a:t>持续交付团队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持续交付方法的提供者和传播者。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持续交付服务的提供者。</a:t>
            </a:r>
            <a:endParaRPr lang="en-US" altLang="zh-CN" dirty="0" smtClean="0"/>
          </a:p>
          <a:p>
            <a:r>
              <a:rPr lang="zh-CN" altLang="en-US" dirty="0" smtClean="0"/>
              <a:t>持续交付团队成员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自动化构建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负责自动化构建系统的设计与建设、自动化脚本的设计与编写。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负责自动化测试系统的设计与建设、自动化测试用例与脚本的设计与编写。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自动化部署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负现自动化部署系统的设计与建设、自动化部署脚本的设计与编写。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版本控制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分支策略设计，版本定义，版本库管理。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实践框架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907" y="1429099"/>
            <a:ext cx="76200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可靠可重复的流水线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299" y="1895010"/>
            <a:ext cx="104394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5288" y="6222381"/>
            <a:ext cx="2802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hlinkClick r:id="rId3"/>
              </a:rPr>
              <a:t>http://dbaplus.cn/news-21-471-1.html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流水线实现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51" y="1661880"/>
            <a:ext cx="105918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必须实践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不允许在失败的构建上继续提交。</a:t>
            </a:r>
            <a:endParaRPr lang="en-US" altLang="zh-CN" dirty="0" smtClean="0"/>
          </a:p>
          <a:p>
            <a:r>
              <a:rPr lang="zh-CN" altLang="en-US" dirty="0" smtClean="0"/>
              <a:t>首先进行本地测试。</a:t>
            </a:r>
            <a:endParaRPr lang="en-US" altLang="zh-CN" dirty="0" smtClean="0"/>
          </a:p>
          <a:p>
            <a:r>
              <a:rPr lang="zh-CN" altLang="en-US" dirty="0" smtClean="0"/>
              <a:t>下个任务开始前需要等待提交测试。</a:t>
            </a:r>
            <a:endParaRPr lang="en-US" altLang="zh-CN" dirty="0" smtClean="0"/>
          </a:p>
          <a:p>
            <a:r>
              <a:rPr lang="zh-CN" altLang="en-US" dirty="0" smtClean="0"/>
              <a:t>结束工作前保证构建是成功的。</a:t>
            </a:r>
            <a:endParaRPr lang="en-US" altLang="zh-CN" dirty="0" smtClean="0"/>
          </a:p>
          <a:p>
            <a:r>
              <a:rPr lang="zh-CN" altLang="en-US" dirty="0" smtClean="0"/>
              <a:t>准备回退。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保持所有环境一致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测试到生产。</a:t>
            </a:r>
            <a:endParaRPr lang="en-US" altLang="zh-CN" dirty="0" smtClean="0"/>
          </a:p>
          <a:p>
            <a:r>
              <a:rPr lang="zh-CN" altLang="en-US" dirty="0" smtClean="0"/>
              <a:t>标准开发环境。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依赖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对外部库集中存储。</a:t>
            </a:r>
            <a:endParaRPr lang="en-US" altLang="zh-CN" dirty="0" smtClean="0"/>
          </a:p>
          <a:p>
            <a:r>
              <a:rPr lang="en-US" altLang="zh-CN" dirty="0" smtClean="0"/>
              <a:t>Manage our own NXG components.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管理应用、软件、环境。</a:t>
            </a:r>
            <a:endParaRPr lang="en-US" altLang="zh-CN" dirty="0" smtClean="0"/>
          </a:p>
          <a:p>
            <a:r>
              <a:rPr lang="zh-CN" altLang="en-US" dirty="0" smtClean="0"/>
              <a:t>在部署时处理</a:t>
            </a:r>
            <a:endParaRPr lang="en-US" altLang="zh-CN" dirty="0" smtClean="0"/>
          </a:p>
          <a:p>
            <a:r>
              <a:rPr lang="zh-CN" altLang="en-US" dirty="0" smtClean="0"/>
              <a:t>自动化</a:t>
            </a:r>
            <a:endParaRPr lang="en-US" altLang="zh-CN" dirty="0" smtClean="0"/>
          </a:p>
          <a:p>
            <a:r>
              <a:rPr lang="zh-CN" altLang="en-US" dirty="0" smtClean="0"/>
              <a:t>使用版本控制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部署到生产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与测试过程保持同样的流程。</a:t>
            </a:r>
            <a:endParaRPr lang="en-US" altLang="zh-CN" dirty="0" smtClean="0"/>
          </a:p>
          <a:p>
            <a:r>
              <a:rPr lang="zh-CN" altLang="en-US" dirty="0" smtClean="0"/>
              <a:t>频繁测试。</a:t>
            </a:r>
            <a:endParaRPr lang="en-US" altLang="zh-CN" dirty="0" smtClean="0"/>
          </a:p>
          <a:p>
            <a:r>
              <a:rPr lang="zh-CN" altLang="en-US" dirty="0" smtClean="0"/>
              <a:t>可控的。</a:t>
            </a:r>
            <a:endParaRPr lang="en-US" altLang="zh-CN" dirty="0" smtClean="0"/>
          </a:p>
          <a:p>
            <a:r>
              <a:rPr lang="zh-CN" altLang="en-US" dirty="0" smtClean="0"/>
              <a:t>能够撤消更改。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最佳实践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仅构建</a:t>
            </a:r>
            <a:r>
              <a:rPr lang="en-US" altLang="zh-CN" dirty="0" smtClean="0"/>
              <a:t>binaries</a:t>
            </a:r>
            <a:r>
              <a:rPr lang="zh-CN" altLang="en-US" dirty="0" smtClean="0"/>
              <a:t>一次。</a:t>
            </a:r>
            <a:endParaRPr lang="en-US" altLang="zh-CN" dirty="0" smtClean="0"/>
          </a:p>
          <a:p>
            <a:r>
              <a:rPr lang="zh-CN" altLang="en-US" dirty="0" smtClean="0"/>
              <a:t>每个环境使用同样的部署方式。</a:t>
            </a:r>
            <a:endParaRPr lang="en-US" altLang="zh-CN" dirty="0" smtClean="0"/>
          </a:p>
          <a:p>
            <a:r>
              <a:rPr lang="zh-CN" altLang="en-US" dirty="0" smtClean="0"/>
              <a:t>对部署进行冒烟测试。</a:t>
            </a:r>
            <a:endParaRPr lang="en-US" altLang="zh-CN" dirty="0" smtClean="0"/>
          </a:p>
          <a:p>
            <a:r>
              <a:rPr lang="zh-CN" altLang="en-US" dirty="0" smtClean="0"/>
              <a:t>部署到生产环境的附本中。</a:t>
            </a:r>
            <a:endParaRPr lang="en-US" altLang="zh-CN" dirty="0" smtClean="0"/>
          </a:p>
          <a:p>
            <a:r>
              <a:rPr lang="zh-CN" altLang="en-US" dirty="0" smtClean="0"/>
              <a:t>每个更改需沿管道前进。</a:t>
            </a:r>
            <a:endParaRPr lang="en-US" altLang="zh-CN" dirty="0" smtClean="0"/>
          </a:p>
          <a:p>
            <a:r>
              <a:rPr lang="zh-CN" altLang="en-US" dirty="0" smtClean="0"/>
              <a:t>如有失败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停止。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如何摆脱这些困境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需要一种方法和技术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能够有交缩短提交代码到正式部署上线时间，降低风险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能够自动的、快速的提供反馈，以便及时发现和修复缺陷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能够让软件在整个生命周期处于可部署的状态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能够按一下按钮，就能将任意版本、按需部署在任意环境中</a:t>
            </a:r>
            <a:endParaRPr lang="en-US" altLang="zh-CN" dirty="0" smtClean="0"/>
          </a:p>
          <a:p>
            <a:pPr lvl="1"/>
            <a:r>
              <a:rPr lang="zh-CN" altLang="en-US" smtClean="0"/>
              <a:t>能够让整个交付过程变成一种可靠、可预期、可视化的过程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配置管理元素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6449" y="1635512"/>
            <a:ext cx="7090936" cy="515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部署包规范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全量部署</a:t>
            </a:r>
            <a:endParaRPr lang="en-US" altLang="zh-CN" dirty="0" smtClean="0"/>
          </a:p>
          <a:p>
            <a:r>
              <a:rPr lang="zh-CN" altLang="en-US" dirty="0" smtClean="0"/>
              <a:t>提供稳定的控制接口</a:t>
            </a:r>
            <a:endParaRPr lang="en-US" altLang="zh-CN" dirty="0" smtClean="0"/>
          </a:p>
          <a:p>
            <a:r>
              <a:rPr lang="zh-CN" altLang="en-US" dirty="0" smtClean="0"/>
              <a:t>差异化部署使用配置派生</a:t>
            </a:r>
            <a:endParaRPr lang="en-US" altLang="zh-CN" dirty="0" smtClean="0"/>
          </a:p>
          <a:p>
            <a:r>
              <a:rPr lang="zh-CN" altLang="en-US" dirty="0" smtClean="0"/>
              <a:t>自定义上线流程</a:t>
            </a:r>
            <a:endParaRPr lang="zh-CN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2484" y="3029183"/>
            <a:ext cx="696277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构建管理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标准化编译配置文件，代码提交自动编译。</a:t>
            </a:r>
            <a:endParaRPr lang="en-US" altLang="zh-CN" dirty="0" smtClean="0"/>
          </a:p>
          <a:p>
            <a:r>
              <a:rPr lang="zh-CN" altLang="en-US" dirty="0" smtClean="0"/>
              <a:t>集群加速，提高并发场景吞吐量。</a:t>
            </a:r>
            <a:endParaRPr lang="en-US" altLang="zh-CN" dirty="0" smtClean="0"/>
          </a:p>
          <a:p>
            <a:r>
              <a:rPr lang="zh-CN" altLang="en-US" dirty="0" smtClean="0"/>
              <a:t>机器针对编译任务硬件优化。</a:t>
            </a:r>
            <a:endParaRPr lang="en-US" altLang="zh-CN" dirty="0" smtClean="0"/>
          </a:p>
          <a:p>
            <a:r>
              <a:rPr lang="zh-CN" altLang="en-US" dirty="0" smtClean="0"/>
              <a:t>模块间依赖采用二进制构建产物。</a:t>
            </a:r>
            <a:endParaRPr lang="en-US" altLang="zh-CN" dirty="0" smtClean="0"/>
          </a:p>
          <a:p>
            <a:r>
              <a:rPr lang="zh-CN" altLang="en-US" dirty="0" smtClean="0"/>
              <a:t>使用增量编译。</a:t>
            </a:r>
            <a:endParaRPr lang="en-US" altLang="zh-CN" dirty="0" smtClean="0"/>
          </a:p>
          <a:p>
            <a:r>
              <a:rPr lang="zh-CN" altLang="en-US" dirty="0" smtClean="0"/>
              <a:t>编译结果推送至“制品仓库”管理。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建立分级测试体系，从多个层次和多个验证角度实现质量防护。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1155" y="2540852"/>
            <a:ext cx="955357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小改动，逐步构建</a:t>
            </a:r>
            <a:endParaRPr lang="en-US" altLang="zh-CN" dirty="0" smtClean="0"/>
          </a:p>
          <a:p>
            <a:r>
              <a:rPr lang="zh-CN" altLang="en-US" dirty="0" smtClean="0"/>
              <a:t>每人每天提交代码</a:t>
            </a:r>
            <a:endParaRPr lang="en-US" altLang="zh-CN" dirty="0" smtClean="0"/>
          </a:p>
          <a:p>
            <a:r>
              <a:rPr lang="zh-CN" altLang="en-US" dirty="0" smtClean="0"/>
              <a:t>在主干上持续集成</a:t>
            </a:r>
            <a:endParaRPr lang="en-US" altLang="zh-CN" dirty="0" smtClean="0"/>
          </a:p>
          <a:p>
            <a:r>
              <a:rPr lang="zh-CN" altLang="en-US" dirty="0" smtClean="0"/>
              <a:t>至少每天进行集成</a:t>
            </a:r>
            <a:endParaRPr lang="en-US" altLang="zh-CN" dirty="0" smtClean="0"/>
          </a:p>
          <a:p>
            <a:r>
              <a:rPr lang="zh-CN" altLang="en-US" dirty="0" smtClean="0"/>
              <a:t>使用持续集成工具</a:t>
            </a:r>
            <a:endParaRPr lang="en-US" altLang="zh-CN" dirty="0" smtClean="0"/>
          </a:p>
          <a:p>
            <a:r>
              <a:rPr lang="zh-CN" altLang="en-US" dirty="0" smtClean="0"/>
              <a:t>自动化构建和测试</a:t>
            </a:r>
            <a:endParaRPr lang="en-US" altLang="zh-CN" dirty="0" smtClean="0"/>
          </a:p>
          <a:p>
            <a:r>
              <a:rPr lang="zh-CN" altLang="en-US" dirty="0" smtClean="0"/>
              <a:t>分级测试快速反馈</a:t>
            </a:r>
            <a:endParaRPr lang="en-US" altLang="zh-CN" dirty="0" smtClean="0"/>
          </a:p>
          <a:p>
            <a:r>
              <a:rPr lang="zh-CN" altLang="en-US" dirty="0" smtClean="0"/>
              <a:t>红灯需要立即修复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5841" y="1850405"/>
            <a:ext cx="5876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环境管理</a:t>
            </a:r>
            <a:r>
              <a:rPr lang="en-US" altLang="zh-CN" dirty="0" smtClean="0"/>
              <a:t>-</a:t>
            </a:r>
            <a:r>
              <a:rPr lang="zh-CN" altLang="en-US" smtClean="0"/>
              <a:t>容器化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作为数据吣的集群管理系统，为所有的产品线提供规范的底层架构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资源管理：资源调度，提供虚拟化容器资源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服务管理：服务部署，状态监测，故障迁移，动态扩容、缩容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045" y="3564673"/>
            <a:ext cx="41433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集群操作系统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资源隔离与混部，所有机器在统一资源管理下实现高效、充分利用</a:t>
            </a:r>
            <a:endParaRPr lang="en-US" altLang="zh-CN" dirty="0" smtClean="0"/>
          </a:p>
          <a:p>
            <a:r>
              <a:rPr lang="zh-CN" altLang="en-US" dirty="0" smtClean="0"/>
              <a:t>与产品线合作构建服务托管平台，提升服务的自动化运维效率</a:t>
            </a:r>
            <a:endParaRPr lang="en-US" altLang="zh-CN" dirty="0" smtClean="0"/>
          </a:p>
          <a:p>
            <a:r>
              <a:rPr lang="zh-CN" altLang="en-US" dirty="0" smtClean="0"/>
              <a:t>部署机器占公司机器总数</a:t>
            </a:r>
            <a:r>
              <a:rPr lang="en-US" altLang="zh-CN" dirty="0" smtClean="0"/>
              <a:t>50%</a:t>
            </a:r>
            <a:r>
              <a:rPr lang="zh-CN" altLang="en-US" dirty="0" smtClean="0"/>
              <a:t>以上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7563" y="3814646"/>
            <a:ext cx="59055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部署包来自制品仓库</a:t>
            </a:r>
            <a:endParaRPr lang="en-US" altLang="zh-CN" dirty="0" smtClean="0"/>
          </a:p>
          <a:p>
            <a:r>
              <a:rPr lang="zh-CN" altLang="en-US" dirty="0" smtClean="0"/>
              <a:t>各环境相同部署方式</a:t>
            </a:r>
            <a:endParaRPr lang="en-US" altLang="zh-CN" dirty="0" smtClean="0"/>
          </a:p>
          <a:p>
            <a:r>
              <a:rPr lang="zh-CN" altLang="en-US" dirty="0" smtClean="0"/>
              <a:t>各环境相同部署脚本</a:t>
            </a:r>
            <a:endParaRPr lang="en-US" altLang="zh-CN" dirty="0" smtClean="0"/>
          </a:p>
          <a:p>
            <a:r>
              <a:rPr lang="zh-CN" altLang="en-US" dirty="0" smtClean="0"/>
              <a:t>运维人员参与部署过程创建</a:t>
            </a:r>
            <a:endParaRPr lang="en-US" altLang="zh-CN" dirty="0" smtClean="0"/>
          </a:p>
          <a:p>
            <a:r>
              <a:rPr lang="zh-CN" altLang="en-US" dirty="0" smtClean="0"/>
              <a:t>部署后执行冒烟测试</a:t>
            </a:r>
            <a:endParaRPr lang="en-US" altLang="zh-CN" dirty="0" smtClean="0"/>
          </a:p>
          <a:p>
            <a:r>
              <a:rPr lang="zh-CN" altLang="en-US" dirty="0" smtClean="0"/>
              <a:t>只有流水线才能修改生产环境</a:t>
            </a:r>
            <a:endParaRPr lang="en-US" altLang="zh-CN" dirty="0" smtClean="0"/>
          </a:p>
          <a:p>
            <a:r>
              <a:rPr lang="zh-CN" altLang="en-US" dirty="0" smtClean="0"/>
              <a:t>生产环境部署方式：灰度发布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7473" y="1808705"/>
            <a:ext cx="63722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灰度发布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8640" y="1752019"/>
            <a:ext cx="98393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GoCD vs Jenkins Pipelines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3352" y="226882"/>
            <a:ext cx="8874674" cy="63232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敏捷软件开发流程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825625"/>
            <a:ext cx="8715375" cy="4591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07614" y="6428501"/>
            <a:ext cx="4118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reference: http://wiki.csdn.net/pages/viewpage.action?pageId=3014736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635708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功能分支的问题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分支分出去时间长了往主干合并的时候会出现很多的代码冲突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在一个分支中修改了函数名字，但是如果在其他分支中大量使用修改前的函数名，则会引入大量编译错误。这点被称为语义冲突（</a:t>
            </a:r>
            <a:r>
              <a:rPr lang="en-US" altLang="zh-CN" dirty="0" smtClean="0"/>
              <a:t>semantic </a:t>
            </a:r>
            <a:r>
              <a:rPr lang="en-US" altLang="zh-CN" dirty="0" err="1" smtClean="0"/>
              <a:t>conflit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为了减少语义冲突，会尽量少做重构。而重构是持续改进代码质量的手段。如果在开发的过程中持续不断的存在功能分支，就会阻碍代码质量的改进。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一旦代码库中存在了分支，也就不再是真正的持续集成了。当然可以给每个分支建立一个对应的</a:t>
            </a:r>
            <a:r>
              <a:rPr lang="en-US" altLang="zh-CN" dirty="0" smtClean="0"/>
              <a:t>CI</a:t>
            </a:r>
            <a:r>
              <a:rPr lang="zh-CN" altLang="en-US" dirty="0" smtClean="0"/>
              <a:t>，但它只能测试当前分支的正确性。如果在一个分支中修改了函数功能，但是在另一个分支还是按照原来的假设在使用，在合并的时候会引入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，需要大量的时间来修复。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3169" y="6215713"/>
            <a:ext cx="862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2"/>
              </a:rPr>
              <a:t>http://www.infoq.com/cn/articles/function-switch-realize-better-continuous-implementations?utm_source=articles_about_Continuous_Delivery&amp;utm_medium=link&amp;utm_campaign=Continuous_Delivery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功能开关（针对解决分支问题）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思想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代码库中不再引入任何分支，所有的代码都提交到同一个主线，在开始开发一个新功能的时候，引入一个布尔值的配置项，使得该配置项为假时，应用程序的外部行为和没有引入该功能之前保持一致；而在配置项为真时，应用程序才展现出那些新开发的功能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实现方式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在所有跟该功能相关的代码中都会读取该配置项的值，如果配置项值为真，则使用新功能，如果为假，则保持经前的逻辑。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功能开关如何支持持续集成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引入两个</a:t>
            </a:r>
            <a:r>
              <a:rPr lang="en-US" altLang="zh-CN" dirty="0" smtClean="0"/>
              <a:t>CI Job: Regression &amp; Progression</a:t>
            </a:r>
          </a:p>
          <a:p>
            <a:pPr lvl="1"/>
            <a:r>
              <a:rPr lang="zh-CN" altLang="en-US" dirty="0" smtClean="0"/>
              <a:t>针对开关打开的时候写一系列的自动化测试，使用加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的方式标记它们为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因开关打开而失败的测试标记为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feature_off</a:t>
            </a:r>
            <a:r>
              <a:rPr lang="zh-CN" altLang="en-US" dirty="0" smtClean="0"/>
              <a:t>，意为只有该开关关掉的时候这些测试才有效。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创建一个叫做</a:t>
            </a:r>
            <a:r>
              <a:rPr lang="en-US" altLang="zh-CN" dirty="0" smtClean="0"/>
              <a:t>Regression Tests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CI Job</a:t>
            </a:r>
            <a:r>
              <a:rPr lang="zh-CN" altLang="en-US" dirty="0" smtClean="0"/>
              <a:t>，其包含了加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feature_off</a:t>
            </a:r>
            <a:r>
              <a:rPr lang="en-US" altLang="zh-CN" dirty="0" smtClean="0"/>
              <a:t> tag</a:t>
            </a:r>
            <a:r>
              <a:rPr lang="zh-CN" altLang="en-US" dirty="0" smtClean="0"/>
              <a:t>的测试和没有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的测试。启动应用程序的时候把功能开关关闭，然后跑此圈内的所有测试。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创建一个叫做</a:t>
            </a:r>
            <a:r>
              <a:rPr lang="en-US" altLang="zh-CN" dirty="0" smtClean="0"/>
              <a:t>Progression Tests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CI Job</a:t>
            </a:r>
            <a:r>
              <a:rPr lang="zh-CN" altLang="en-US" dirty="0" smtClean="0"/>
              <a:t>，其包含了加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feature_on</a:t>
            </a:r>
            <a:r>
              <a:rPr lang="en-US" altLang="zh-CN" dirty="0" smtClean="0"/>
              <a:t> tag</a:t>
            </a:r>
            <a:r>
              <a:rPr lang="zh-CN" altLang="en-US" dirty="0" smtClean="0"/>
              <a:t>的测试和没有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的测试。启动应用程序的时候把功能开关打开，然后跑此圈内的所有测试。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每次代码提交都会触发</a:t>
            </a:r>
            <a:r>
              <a:rPr lang="en-US" altLang="zh-CN" dirty="0" smtClean="0"/>
              <a:t>Regression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Progression</a:t>
            </a:r>
            <a:r>
              <a:rPr lang="zh-CN" altLang="en-US" dirty="0" smtClean="0"/>
              <a:t>两个</a:t>
            </a:r>
            <a:r>
              <a:rPr lang="en-US" altLang="zh-CN" dirty="0" smtClean="0"/>
              <a:t>Job</a:t>
            </a:r>
            <a:r>
              <a:rPr lang="zh-CN" altLang="en-US" dirty="0" smtClean="0"/>
              <a:t>的构建。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功能开关的陷阱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功能开关多个时，应测试到各种组合情况，</a:t>
            </a:r>
            <a:r>
              <a:rPr lang="en-US" altLang="zh-CN" dirty="0" smtClean="0"/>
              <a:t>Job</a:t>
            </a:r>
            <a:r>
              <a:rPr lang="zh-CN" altLang="en-US" dirty="0" smtClean="0"/>
              <a:t>数无法接受。</a:t>
            </a:r>
            <a:endParaRPr lang="en-US" altLang="zh-CN" dirty="0" smtClean="0"/>
          </a:p>
          <a:p>
            <a:r>
              <a:rPr lang="zh-CN" altLang="en-US" dirty="0" smtClean="0"/>
              <a:t>对策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功能开关之间不要有依赖，如果每个功能相互独立，就不需要测试所有的组合，只需测试两种即可（</a:t>
            </a:r>
            <a:r>
              <a:rPr lang="en-US" altLang="zh-CN" dirty="0" smtClean="0"/>
              <a:t>on/off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需要限制项目中功能开关的数量，并严格避免开关之间的依赖。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r>
              <a:rPr lang="en-US" altLang="zh-CN" dirty="0" smtClean="0"/>
              <a:t>-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创建使用功能开关的基础设施</a:t>
            </a:r>
            <a:endParaRPr lang="en-US" altLang="zh-CN" dirty="0" smtClean="0"/>
          </a:p>
          <a:p>
            <a:r>
              <a:rPr lang="zh-CN" altLang="en-US" dirty="0" smtClean="0"/>
              <a:t>在代码中根据功能开关的状态来决定代码的行为。（很可能会引入较多的</a:t>
            </a:r>
            <a:r>
              <a:rPr lang="en-US" altLang="zh-CN" dirty="0" smtClean="0"/>
              <a:t>if/else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需要跑两个</a:t>
            </a:r>
            <a:r>
              <a:rPr lang="en-US" altLang="zh-CN" dirty="0" smtClean="0"/>
              <a:t>CI Jobs</a:t>
            </a:r>
            <a:r>
              <a:rPr lang="zh-CN" altLang="en-US" dirty="0" smtClean="0"/>
              <a:t>。（时间没太多损耗，但需加一个</a:t>
            </a:r>
            <a:r>
              <a:rPr lang="en-US" altLang="zh-CN" dirty="0" smtClean="0"/>
              <a:t>CI slave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在某功能已经稳定地在产品环境下跑了一段时间之后，要及时拆掉跟这个开关相关的配置，</a:t>
            </a:r>
            <a:r>
              <a:rPr lang="en-US" altLang="zh-CN" dirty="0" smtClean="0"/>
              <a:t>if/else</a:t>
            </a:r>
            <a:r>
              <a:rPr lang="zh-CN" altLang="en-US" dirty="0" smtClean="0"/>
              <a:t>判断等代码，减少系统中并存的开关数量</a:t>
            </a:r>
            <a:endParaRPr lang="en-US" altLang="zh-CN" dirty="0" smtClean="0"/>
          </a:p>
          <a:p>
            <a:r>
              <a:rPr lang="zh-CN" altLang="en-US" smtClean="0"/>
              <a:t>设计开关时要非常小心，不要和其他开关有依赖关系。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持续交付技术栈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9068" y="1681744"/>
            <a:ext cx="936307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团队协作和纪律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4888" y="2458030"/>
            <a:ext cx="47529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60857" y="2821259"/>
            <a:ext cx="23423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避免长周期分支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每日代码提交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代码和测试同步提交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Local Build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Check In Dance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红灯需要立即修复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45735" y="2786215"/>
            <a:ext cx="28039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OPS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标准化部署过程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自动化部署脚本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服务能力转换为平台能力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减少对人员和经验的依赖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上线执行者转变为审核者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面向事物转变为面向价值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数据度量和分析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5092" y="1804058"/>
            <a:ext cx="88487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从度量中找到问题，从度量中看到进步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2693" y="2161943"/>
            <a:ext cx="96297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渐进式实施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692" y="2295292"/>
            <a:ext cx="9448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</a:t>
            </a:r>
            <a:r>
              <a:rPr lang="zh-CN" altLang="en-US" dirty="0" smtClean="0"/>
              <a:t>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为发布软件创建可重复的、可靠的流程。</a:t>
            </a:r>
            <a:endParaRPr lang="en-US" altLang="zh-CN" dirty="0" smtClean="0"/>
          </a:p>
          <a:p>
            <a:r>
              <a:rPr lang="zh-CN" altLang="en-US" dirty="0" smtClean="0"/>
              <a:t>尽可能自动化每一件事。</a:t>
            </a:r>
            <a:endParaRPr lang="en-US" altLang="zh-CN" dirty="0" smtClean="0"/>
          </a:p>
          <a:p>
            <a:r>
              <a:rPr lang="zh-CN" altLang="en-US" dirty="0" smtClean="0"/>
              <a:t>保持一切事物版本控制。</a:t>
            </a:r>
            <a:endParaRPr lang="en-US" altLang="zh-CN" dirty="0" smtClean="0"/>
          </a:p>
          <a:p>
            <a:r>
              <a:rPr lang="zh-CN" altLang="en-US" dirty="0" smtClean="0"/>
              <a:t>有痛点则应更频繁的集成，将其提前展现出来。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高质量构建。</a:t>
            </a:r>
            <a:endParaRPr lang="en-US" altLang="zh-CN" dirty="0" smtClean="0"/>
          </a:p>
          <a:p>
            <a:r>
              <a:rPr lang="zh-CN" altLang="en-US" dirty="0" smtClean="0"/>
              <a:t>完成：意味着已发布。</a:t>
            </a:r>
            <a:endParaRPr lang="en-US" altLang="zh-CN" dirty="0" smtClean="0"/>
          </a:p>
          <a:p>
            <a:r>
              <a:rPr lang="zh-CN" altLang="en-US" dirty="0" smtClean="0"/>
              <a:t>每个人都要对发布过程负责。</a:t>
            </a:r>
            <a:endParaRPr lang="en-US" altLang="zh-CN" dirty="0" smtClean="0"/>
          </a:p>
          <a:p>
            <a:r>
              <a:rPr lang="zh-CN" altLang="en-US" dirty="0" smtClean="0"/>
              <a:t>持续改进。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持续交付效果案例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5" y="1850753"/>
            <a:ext cx="8858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持续交付的价值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3169" y="2228850"/>
            <a:ext cx="653415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Continuous delivery workflows with the branch-per-issue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 0: set up your tool integrations</a:t>
            </a: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038" y="6278137"/>
            <a:ext cx="117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https://www.atlassian.com/continuous-delivery/continuous-delivery-workflows-with-feature-branching-and-gitflow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b="1" dirty="0" smtClean="0"/>
              <a:t>静态代码分析</a:t>
            </a:r>
            <a:r>
              <a:rPr lang="zh-CN" altLang="en-US" dirty="0" smtClean="0"/>
              <a:t>工具比较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zh-CN" altLang="en-US" b="1" dirty="0" smtClean="0"/>
              <a:t>静态代码分析</a:t>
            </a:r>
            <a:r>
              <a:rPr lang="zh-CN" altLang="en-US" dirty="0" smtClean="0"/>
              <a:t>是指无需运行被测代码，仅通过分析或检查源程序的语法、结构、过程、接口等来检查程序的正确性，找出代码隐藏的错误和缺陷，如参数不匹配，有歧义的嵌套语句，错误的递归，非法计算，可能出现的空指针引用等等。</a:t>
            </a:r>
            <a:endParaRPr lang="en-US" altLang="zh-CN" dirty="0" smtClean="0"/>
          </a:p>
          <a:p>
            <a:r>
              <a:rPr lang="zh-CN" altLang="en-US" b="1" dirty="0" smtClean="0"/>
              <a:t>静态代码分析工具</a:t>
            </a:r>
            <a:endParaRPr lang="en-US" altLang="zh-CN" b="1" dirty="0" smtClean="0"/>
          </a:p>
          <a:p>
            <a:pPr lvl="1"/>
            <a:r>
              <a:rPr lang="en-US" altLang="zh-CN" dirty="0" err="1" smtClean="0"/>
              <a:t>Checkstyle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FindBugs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PMD</a:t>
            </a:r>
          </a:p>
          <a:p>
            <a:pPr lvl="1"/>
            <a:r>
              <a:rPr lang="en-US" altLang="zh-CN" dirty="0" err="1" smtClean="0"/>
              <a:t>Jtest</a:t>
            </a:r>
            <a:r>
              <a:rPr lang="zh-CN" altLang="en-US" dirty="0" smtClean="0"/>
              <a:t>（非开源，</a:t>
            </a:r>
            <a:r>
              <a:rPr lang="en-US" altLang="zh-CN" dirty="0" err="1" smtClean="0"/>
              <a:t>Junit</a:t>
            </a:r>
            <a:r>
              <a:rPr lang="zh-CN" altLang="en-US" dirty="0" smtClean="0"/>
              <a:t>为开源工具）</a:t>
            </a:r>
            <a:endParaRPr lang="en-US" altLang="zh-CN" dirty="0" smtClean="0"/>
          </a:p>
          <a:p>
            <a:pPr lvl="1"/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Checkstyle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/PMD/</a:t>
            </a:r>
            <a:r>
              <a:rPr lang="en-US" altLang="zh-CN" dirty="0" err="1" smtClean="0"/>
              <a:t>Jtest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分析对象及应用技术对比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Java</a:t>
                      </a:r>
                      <a:r>
                        <a:rPr lang="zh-CN" altLang="en-US" b="1" dirty="0" smtClean="0"/>
                        <a:t>静态分析工具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分析对象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应用技术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Checkstyle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源代码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缺陷模式匹配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FindBugs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字节码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缺陷模式匹配；数据流分析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PMD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源代码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缺陷模式匹配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Jtest</a:t>
                      </a:r>
                      <a:r>
                        <a:rPr lang="zh-CN" altLang="en-US" b="1" dirty="0" smtClean="0"/>
                        <a:t>（非开源，开源的是</a:t>
                      </a:r>
                      <a:r>
                        <a:rPr lang="en-US" altLang="zh-CN" b="1" dirty="0" err="1" smtClean="0"/>
                        <a:t>Junit</a:t>
                      </a:r>
                      <a:r>
                        <a:rPr lang="zh-CN" altLang="en-US" b="1" dirty="0" smtClean="0"/>
                        <a:t>）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源代码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缺陷模式匹配；数据流分析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Checkstyle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/PMD/</a:t>
            </a:r>
            <a:r>
              <a:rPr lang="en-US" altLang="zh-CN" dirty="0" err="1" smtClean="0"/>
              <a:t>Jtest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内置编程规范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Checkstyle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FindBugs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PMD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Jtest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注释：检查类及方法的 </a:t>
                      </a: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命名约定：检查命名是否符合命名规范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标题：检查文件是否以某些行开头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smtClean="0"/>
                        <a:t>Import </a:t>
                      </a:r>
                      <a:r>
                        <a:rPr lang="zh-CN" altLang="en-US" sz="1400" dirty="0" smtClean="0"/>
                        <a:t>语句：检查 </a:t>
                      </a:r>
                      <a:r>
                        <a:rPr lang="en-US" altLang="zh-CN" sz="1400" dirty="0" smtClean="0"/>
                        <a:t>Import </a:t>
                      </a:r>
                      <a:r>
                        <a:rPr lang="zh-CN" altLang="en-US" sz="1400" dirty="0" smtClean="0"/>
                        <a:t>语句是否符合定义规范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代码块大小，即检查类、方法等代码块的行数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空白：检查空白符，如 </a:t>
                      </a:r>
                      <a:r>
                        <a:rPr lang="en-US" altLang="zh-CN" sz="1400" dirty="0" smtClean="0"/>
                        <a:t>tab</a:t>
                      </a:r>
                      <a:r>
                        <a:rPr lang="zh-CN" altLang="en-US" sz="1400" dirty="0" smtClean="0"/>
                        <a:t>，回车符等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修饰符：修饰符号的检查，如修饰符的定义顺序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块：检查是否有空块或无效块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代码问题：检查重复代码，条件判断，魔数等问题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类设计：检查类的定义是否符合规范，如构造函数的定义等问题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smtClean="0"/>
                        <a:t>Bad practice </a:t>
                      </a:r>
                      <a:r>
                        <a:rPr lang="zh-CN" altLang="en-US" sz="1400" dirty="0" smtClean="0"/>
                        <a:t>坏的实践：常见代码错误，用于静态代码检查时进行缺陷模式匹配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smtClean="0"/>
                        <a:t>Correctness </a:t>
                      </a:r>
                      <a:r>
                        <a:rPr lang="zh-CN" altLang="en-US" sz="1400" dirty="0" smtClean="0"/>
                        <a:t>可能导致错误的代码，如空指针引用等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国际化相关问题：如错误的字符串转换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可能受到的恶意攻击，如访问权限修饰符的定义等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多线程的正确性：如多线程编程时常见的同步，线程调度问题。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运行时性能问题：如由变量定义，方法调用导致的代码低效问题。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可能的 </a:t>
                      </a:r>
                      <a:r>
                        <a:rPr lang="en-US" altLang="zh-CN" sz="1400" dirty="0" smtClean="0"/>
                        <a:t>Bugs</a:t>
                      </a:r>
                      <a:r>
                        <a:rPr lang="zh-CN" altLang="en-US" sz="1400" dirty="0" smtClean="0"/>
                        <a:t>：检查潜在代码错误，如空 </a:t>
                      </a:r>
                      <a:r>
                        <a:rPr lang="en-US" altLang="zh-CN" sz="1400" dirty="0" smtClean="0"/>
                        <a:t>try/catch/finally/switch </a:t>
                      </a:r>
                      <a:r>
                        <a:rPr lang="zh-CN" altLang="en-US" sz="1400" dirty="0" smtClean="0"/>
                        <a:t>语句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未使用代码（</a:t>
                      </a:r>
                      <a:r>
                        <a:rPr lang="en-US" altLang="zh-CN" sz="1400" dirty="0" smtClean="0"/>
                        <a:t>Dead code</a:t>
                      </a:r>
                      <a:r>
                        <a:rPr lang="zh-CN" altLang="en-US" sz="1400" dirty="0" smtClean="0"/>
                        <a:t>）：检查未使用的变量，参数，方法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复杂的表达式：检查不必要的 </a:t>
                      </a:r>
                      <a:r>
                        <a:rPr lang="en-US" altLang="zh-CN" sz="1400" dirty="0" smtClean="0"/>
                        <a:t>if </a:t>
                      </a:r>
                      <a:r>
                        <a:rPr lang="zh-CN" altLang="en-US" sz="1400" dirty="0" smtClean="0"/>
                        <a:t>语句，可被 </a:t>
                      </a:r>
                      <a:r>
                        <a:rPr lang="en-US" altLang="zh-CN" sz="1400" dirty="0" smtClean="0"/>
                        <a:t>while </a:t>
                      </a:r>
                      <a:r>
                        <a:rPr lang="zh-CN" altLang="en-US" sz="1400" dirty="0" smtClean="0"/>
                        <a:t>替代的 </a:t>
                      </a:r>
                      <a:r>
                        <a:rPr lang="en-US" altLang="zh-CN" sz="1400" dirty="0" smtClean="0"/>
                        <a:t>for </a:t>
                      </a:r>
                      <a:r>
                        <a:rPr lang="zh-CN" altLang="en-US" sz="1400" dirty="0" smtClean="0"/>
                        <a:t>循环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重复的代码：检查重复的代码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循环体创建新对象：检查在循环体内实例化新对象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资源关闭：检查 </a:t>
                      </a:r>
                      <a:r>
                        <a:rPr lang="en-US" altLang="zh-CN" sz="1400" dirty="0" smtClean="0"/>
                        <a:t>Connect</a:t>
                      </a:r>
                      <a:r>
                        <a:rPr lang="zh-CN" altLang="en-US" sz="1400" dirty="0" smtClean="0"/>
                        <a:t>，</a:t>
                      </a:r>
                      <a:r>
                        <a:rPr lang="en-US" altLang="zh-CN" sz="1400" dirty="0" smtClean="0"/>
                        <a:t>Result</a:t>
                      </a:r>
                      <a:r>
                        <a:rPr lang="zh-CN" altLang="en-US" sz="1400" dirty="0" smtClean="0"/>
                        <a:t>，</a:t>
                      </a:r>
                      <a:r>
                        <a:rPr lang="en-US" altLang="zh-CN" sz="1400" dirty="0" smtClean="0"/>
                        <a:t>Statement </a:t>
                      </a:r>
                      <a:r>
                        <a:rPr lang="zh-CN" altLang="en-US" sz="1400" dirty="0" smtClean="0"/>
                        <a:t>等资源使用之后是否被关闭掉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可能的错误：如内存破坏、内存泄露、指针错误、库错误、逻辑错误和算法错误等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未使用代码：检查未使用的变量，参数，方法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初始化错误：内存分配错误、变量初始化错误、变量定义冲突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命名约定：检查命名是否符合命名规范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注释：检查类及方法的 </a:t>
                      </a: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线程和同步：检验多线程编程时常见的同步，线程调度问题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国际化问题：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垃圾回收：检查变量及 </a:t>
                      </a:r>
                      <a:r>
                        <a:rPr lang="en-US" altLang="zh-CN" sz="1400" dirty="0" smtClean="0"/>
                        <a:t>JDBC </a:t>
                      </a:r>
                      <a:r>
                        <a:rPr lang="zh-CN" altLang="en-US" sz="1400" dirty="0" smtClean="0"/>
                        <a:t>资源是否存在内存泄露隐患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Checkstyle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/PMD/</a:t>
            </a:r>
            <a:r>
              <a:rPr lang="en-US" altLang="zh-CN" dirty="0" err="1" smtClean="0"/>
              <a:t>Jtest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错误检查能力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97999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593"/>
                <a:gridCol w="3697605"/>
                <a:gridCol w="1351280"/>
                <a:gridCol w="1200468"/>
                <a:gridCol w="754380"/>
                <a:gridCol w="72263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代码缺陷分类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示例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Checkstyle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FindBugs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PMD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Jtest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引用操作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空指针引用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对象操作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对象比较（使用</a:t>
                      </a:r>
                      <a:r>
                        <a:rPr lang="en-US" altLang="zh-CN" dirty="0" smtClean="0"/>
                        <a:t>==</a:t>
                      </a:r>
                      <a:r>
                        <a:rPr lang="zh-CN" altLang="en-US" dirty="0" smtClean="0"/>
                        <a:t>而不是</a:t>
                      </a:r>
                      <a:r>
                        <a:rPr lang="en-US" altLang="zh-CN" dirty="0" smtClean="0"/>
                        <a:t>equals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表达式复杂化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多余的</a:t>
                      </a:r>
                      <a:r>
                        <a:rPr lang="en-US" altLang="zh-CN" dirty="0" smtClean="0"/>
                        <a:t>if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数组使用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数组下标越界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未使用变量或代码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未使用变量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资源回收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I/O</a:t>
                      </a:r>
                      <a:r>
                        <a:rPr lang="zh-CN" altLang="en-US" dirty="0" smtClean="0"/>
                        <a:t>未关闭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方法调用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未使用方法返回值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代码设计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空的</a:t>
                      </a:r>
                      <a:r>
                        <a:rPr lang="en-US" altLang="zh-CN" dirty="0" smtClean="0"/>
                        <a:t>try/catch/finally</a:t>
                      </a:r>
                      <a:r>
                        <a:rPr lang="zh-CN" altLang="en-US" dirty="0" smtClean="0"/>
                        <a:t>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代码覆盖率工具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在测试中的代码覆盖率是指：运行测试用例后，走过了多少句代码，拿这个走到过的代码除以这个测试对象的代码行数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就是这次测试的代码覆盖率了。比如，测试的对象是一个函数，这个函数有</a:t>
            </a:r>
            <a:r>
              <a:rPr lang="en-US" altLang="zh-CN" dirty="0" smtClean="0"/>
              <a:t>100</a:t>
            </a:r>
            <a:r>
              <a:rPr lang="zh-CN" altLang="en-US" dirty="0" smtClean="0"/>
              <a:t>行代码，所有的测试用例执行完后，走过了</a:t>
            </a:r>
            <a:r>
              <a:rPr lang="en-US" altLang="zh-CN" dirty="0" smtClean="0"/>
              <a:t>60</a:t>
            </a:r>
            <a:r>
              <a:rPr lang="zh-CN" altLang="en-US" dirty="0" smtClean="0"/>
              <a:t>行的代码，还有</a:t>
            </a:r>
            <a:r>
              <a:rPr lang="en-US" altLang="zh-CN" dirty="0" smtClean="0"/>
              <a:t>40</a:t>
            </a:r>
            <a:r>
              <a:rPr lang="zh-CN" altLang="en-US" dirty="0" smtClean="0"/>
              <a:t>行的代码没有走到过，那这个函数的代码就只被覆盖了</a:t>
            </a:r>
            <a:r>
              <a:rPr lang="en-US" altLang="zh-CN" dirty="0" smtClean="0"/>
              <a:t>60%</a:t>
            </a:r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代码覆盖率工具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Cobertura</a:t>
            </a:r>
            <a:r>
              <a:rPr lang="zh-CN" altLang="en-US" dirty="0" smtClean="0"/>
              <a:t>（与</a:t>
            </a:r>
            <a:r>
              <a:rPr lang="en-US" altLang="zh-CN" dirty="0" err="1" smtClean="0"/>
              <a:t>JUnit</a:t>
            </a:r>
            <a:r>
              <a:rPr lang="zh-CN" altLang="en-US" dirty="0" smtClean="0"/>
              <a:t>集成的代码覆盖率工具）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2"/>
              </a:rPr>
              <a:t>http://www.ibm.com/developerworks/cn/java/j-cobertura/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Jcoverage</a:t>
            </a:r>
            <a:r>
              <a:rPr lang="zh-CN" altLang="en-US" dirty="0" smtClean="0"/>
              <a:t>（不维护了，收费版为</a:t>
            </a:r>
            <a:r>
              <a:rPr lang="en-US" altLang="zh-CN" dirty="0" err="1" smtClean="0"/>
              <a:t>Jcoverage</a:t>
            </a:r>
            <a:r>
              <a:rPr lang="en-US" altLang="zh-CN" dirty="0" smtClean="0"/>
              <a:t>+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3"/>
              </a:rPr>
              <a:t>http://blog.csdn.net/olics/article/details/25559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Emma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Eclemma</a:t>
            </a:r>
            <a:r>
              <a:rPr lang="zh-CN" altLang="en-US" dirty="0" smtClean="0"/>
              <a:t>是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插件，易用）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Jacoco</a:t>
            </a:r>
            <a:r>
              <a:rPr lang="zh-CN" altLang="en-US" dirty="0" smtClean="0"/>
              <a:t>（可嵌入到</a:t>
            </a:r>
            <a:r>
              <a:rPr lang="en-US" altLang="zh-CN" dirty="0" smtClean="0"/>
              <a:t>Ant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Maven</a:t>
            </a:r>
            <a:r>
              <a:rPr lang="zh-CN" altLang="en-US" dirty="0" smtClean="0"/>
              <a:t>中，与</a:t>
            </a:r>
            <a:r>
              <a:rPr lang="en-US" altLang="zh-CN" dirty="0" smtClean="0"/>
              <a:t>sonar, Jenkins, IDEA</a:t>
            </a:r>
            <a:r>
              <a:rPr lang="zh-CN" altLang="en-US" dirty="0" smtClean="0"/>
              <a:t>集成）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4"/>
              </a:rPr>
              <a:t>http://blog.csdn.net/wangmuming/article/details/23455947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pPr lvl="2"/>
            <a:r>
              <a:rPr lang="en-US" altLang="zh-CN" dirty="0" smtClean="0">
                <a:hlinkClick r:id="rId5"/>
              </a:rPr>
              <a:t>http://blog.csdn.net/kittyboy0001/article/details/18706067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smtClean="0"/>
              <a:t>Emma, </a:t>
            </a:r>
            <a:r>
              <a:rPr lang="en-US" altLang="zh-CN" dirty="0" err="1" smtClean="0"/>
              <a:t>Cobertura</a:t>
            </a:r>
            <a:r>
              <a:rPr lang="zh-CN" altLang="en-US" dirty="0" smtClean="0"/>
              <a:t>比较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6"/>
              </a:rPr>
              <a:t>http://blog.sina.com.cn/s/blog_56d8ea90010114s8.html</a:t>
            </a:r>
            <a:r>
              <a:rPr lang="en-US" altLang="zh-CN" dirty="0" smtClean="0"/>
              <a:t>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代码复杂度工具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代码复杂度：包含圈复杂度，时间复杂度等等。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圈复杂度：用来衡量一个模块判定结构的复杂程度，数量上表现为独立线性路径条数，即合理的预防错误所需测试的最少路径条数。圈复杂度大说明程序代码可能质量低且难于测试和维护。</a:t>
            </a:r>
            <a:endParaRPr lang="en-US" altLang="zh-CN" dirty="0" smtClean="0"/>
          </a:p>
          <a:p>
            <a:r>
              <a:rPr lang="en-US" altLang="zh-CN" dirty="0" err="1" smtClean="0"/>
              <a:t>SourceMonitor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代码圈复杂度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http://blog.csdn.net/u010452908/article/details/42930435</a:t>
            </a:r>
            <a:endParaRPr lang="en-US" altLang="zh-CN" dirty="0" smtClean="0"/>
          </a:p>
          <a:p>
            <a:r>
              <a:rPr lang="en-US" altLang="zh-CN" dirty="0" smtClean="0"/>
              <a:t>Metrics</a:t>
            </a:r>
          </a:p>
          <a:p>
            <a:pPr lvl="1"/>
            <a:r>
              <a:rPr lang="en-US" altLang="zh-CN" dirty="0" smtClean="0"/>
              <a:t>Eclipse </a:t>
            </a:r>
            <a:r>
              <a:rPr lang="en-US" altLang="zh-CN" dirty="0" err="1" smtClean="0"/>
              <a:t>plugin</a:t>
            </a:r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SonarQube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用来管理代码质量的开放平台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用来管理代码质量的开放平台，涉及以下方面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http://www.sonarqube.org/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Architecture&amp;Design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Duplications</a:t>
            </a:r>
          </a:p>
          <a:p>
            <a:pPr lvl="1"/>
            <a:r>
              <a:rPr lang="en-US" altLang="zh-CN" dirty="0" smtClean="0"/>
              <a:t>Unit tests</a:t>
            </a:r>
          </a:p>
          <a:p>
            <a:pPr lvl="1"/>
            <a:r>
              <a:rPr lang="en-US" altLang="zh-CN" dirty="0" smtClean="0"/>
              <a:t>Complexity</a:t>
            </a:r>
          </a:p>
          <a:p>
            <a:pPr lvl="1"/>
            <a:r>
              <a:rPr lang="en-US" altLang="zh-CN" dirty="0" smtClean="0"/>
              <a:t>Potential bugs</a:t>
            </a:r>
          </a:p>
          <a:p>
            <a:pPr lvl="1"/>
            <a:r>
              <a:rPr lang="en-US" altLang="zh-CN" dirty="0" smtClean="0"/>
              <a:t>Coding rules</a:t>
            </a:r>
          </a:p>
          <a:p>
            <a:pPr lvl="1"/>
            <a:r>
              <a:rPr lang="en-US" altLang="zh-CN" dirty="0" smtClean="0"/>
              <a:t>Comments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持续集成工具选择</a:t>
            </a:r>
            <a:r>
              <a:rPr lang="en-US" altLang="zh-CN" dirty="0" smtClean="0"/>
              <a:t>-</a:t>
            </a:r>
            <a:r>
              <a:rPr lang="zh-CN" altLang="en-US" dirty="0" smtClean="0"/>
              <a:t>敏捷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敏捷管理：</a:t>
            </a:r>
            <a:r>
              <a:rPr lang="en-US" altLang="zh-CN" dirty="0" smtClean="0"/>
              <a:t>JIRA</a:t>
            </a:r>
          </a:p>
          <a:p>
            <a:pPr lvl="1"/>
            <a:r>
              <a:rPr lang="zh-CN" altLang="en-US" dirty="0" smtClean="0"/>
              <a:t>版本控制：</a:t>
            </a:r>
            <a:r>
              <a:rPr lang="en-US" altLang="zh-CN" dirty="0" err="1" smtClean="0"/>
              <a:t>Git+Gerrit</a:t>
            </a:r>
            <a:r>
              <a:rPr lang="en-US" altLang="zh-CN" dirty="0" smtClean="0"/>
              <a:t> (</a:t>
            </a:r>
            <a:r>
              <a:rPr lang="zh-CN" altLang="en-US" dirty="0" smtClean="0"/>
              <a:t>分支策略，版本定义，</a:t>
            </a:r>
            <a:r>
              <a:rPr lang="en-US" altLang="zh-CN" dirty="0" err="1" smtClean="0"/>
              <a:t>Gerrit</a:t>
            </a:r>
            <a:r>
              <a:rPr lang="zh-CN" altLang="en-US" dirty="0" smtClean="0"/>
              <a:t>：代码审查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环境配置：</a:t>
            </a:r>
            <a:r>
              <a:rPr lang="en-US" altLang="zh-CN" dirty="0" smtClean="0"/>
              <a:t>Puppet </a:t>
            </a:r>
          </a:p>
          <a:p>
            <a:r>
              <a:rPr lang="zh-CN" altLang="en-US" dirty="0" smtClean="0"/>
              <a:t>构建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</a:t>
            </a:r>
            <a:r>
              <a:rPr lang="en-US" altLang="zh-CN" dirty="0" smtClean="0"/>
              <a:t>Maven</a:t>
            </a:r>
          </a:p>
          <a:p>
            <a:r>
              <a:rPr lang="zh-CN" altLang="en-US" dirty="0" smtClean="0"/>
              <a:t>持续集成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Bamboo, Jenkins</a:t>
            </a:r>
          </a:p>
          <a:p>
            <a:r>
              <a:rPr lang="zh-CN" altLang="en-US" dirty="0" smtClean="0"/>
              <a:t>部署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Docker</a:t>
            </a:r>
            <a:endParaRPr lang="en-US" altLang="zh-CN" dirty="0" smtClean="0"/>
          </a:p>
          <a:p>
            <a:r>
              <a:rPr lang="zh-CN" altLang="en-US" dirty="0" smtClean="0"/>
              <a:t>运营</a:t>
            </a:r>
            <a:r>
              <a:rPr lang="en-US" altLang="zh-CN" dirty="0" smtClean="0"/>
              <a:t>/</a:t>
            </a:r>
            <a:r>
              <a:rPr lang="zh-CN" altLang="en-US" dirty="0" smtClean="0"/>
              <a:t>生产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反馈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HipChat</a:t>
            </a:r>
            <a:r>
              <a:rPr lang="en-US" altLang="zh-CN" dirty="0" smtClean="0"/>
              <a:t>, Email, …</a:t>
            </a:r>
          </a:p>
          <a:p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400478" y="1962611"/>
            <a:ext cx="17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Issue_id</a:t>
            </a:r>
            <a:endParaRPr lang="en-US" altLang="zh-CN" dirty="0" smtClean="0"/>
          </a:p>
          <a:p>
            <a:r>
              <a:rPr lang="en-US" altLang="zh-CN" dirty="0" err="1" smtClean="0"/>
              <a:t>Changeset_id</a:t>
            </a:r>
            <a:endParaRPr lang="en-US" altLang="zh-CN" dirty="0" smtClean="0"/>
          </a:p>
          <a:p>
            <a:r>
              <a:rPr lang="en-US" altLang="zh-CN" dirty="0" smtClean="0"/>
              <a:t>Product version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SonarQube</a:t>
            </a:r>
            <a:r>
              <a:rPr lang="zh-CN" altLang="en-US" b="1" dirty="0" smtClean="0"/>
              <a:t>支持多种插件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Java [sonar-java-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源代码解析，计算指标等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Squid [sonar-squid-java-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：检查违反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定义规则的代码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Checkstyle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checkstyle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CheckStyle</a:t>
            </a:r>
            <a:r>
              <a:rPr lang="zh-CN" altLang="en-US" dirty="0" smtClean="0"/>
              <a:t>检查违反统一代码编写风格的代码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FindBugs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FindBugs</a:t>
            </a:r>
            <a:r>
              <a:rPr lang="zh-CN" altLang="en-US" dirty="0" smtClean="0"/>
              <a:t>检查违反规则的缺陷代码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PMD [sonar-</a:t>
            </a:r>
            <a:r>
              <a:rPr lang="en-US" altLang="zh-CN" dirty="0" err="1" smtClean="0"/>
              <a:t>pmd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pmd</a:t>
            </a:r>
            <a:r>
              <a:rPr lang="zh-CN" altLang="en-US" dirty="0" smtClean="0"/>
              <a:t>检查违反规则的代码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Surefire [sonar-surefire-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Surefire</a:t>
            </a:r>
            <a:r>
              <a:rPr lang="zh-CN" altLang="en-US" dirty="0" smtClean="0"/>
              <a:t>执行单元测试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Cobertura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cobertura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Cobertura</a:t>
            </a:r>
            <a:r>
              <a:rPr lang="zh-CN" altLang="en-US" dirty="0" smtClean="0"/>
              <a:t>获取代码覆盖率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JaCoCo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jacoco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JaCOCO</a:t>
            </a:r>
            <a:r>
              <a:rPr lang="zh-CN" altLang="en-US" dirty="0" smtClean="0"/>
              <a:t>获取代码覆盖率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SonarQube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进行代码质量管理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http://www.ibm.com/developerworks/cn/java/j-lo-sonar/</a:t>
            </a:r>
            <a:endParaRPr lang="en-US" altLang="zh-CN" dirty="0" smtClean="0"/>
          </a:p>
          <a:p>
            <a:r>
              <a:rPr lang="zh-CN" altLang="en-US" dirty="0" smtClean="0"/>
              <a:t>配置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Jenkins</a:t>
            </a:r>
            <a:r>
              <a:rPr lang="zh-CN" altLang="en-US" dirty="0" smtClean="0"/>
              <a:t>进行持续审查（</a:t>
            </a:r>
            <a:r>
              <a:rPr lang="en-US" altLang="zh-CN" dirty="0" smtClean="0"/>
              <a:t>bamboo</a:t>
            </a:r>
            <a:r>
              <a:rPr lang="zh-CN" altLang="en-US" dirty="0" smtClean="0"/>
              <a:t>有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插件）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http://www.cnblogs.com/zhuhongbao/p/4197974.html</a:t>
            </a:r>
            <a:r>
              <a:rPr lang="en-US" altLang="zh-CN" dirty="0" smtClean="0"/>
              <a:t> 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持续集成工具选择</a:t>
            </a:r>
            <a:r>
              <a:rPr lang="en-US" altLang="zh-CN" dirty="0" smtClean="0"/>
              <a:t>-</a:t>
            </a:r>
            <a:r>
              <a:rPr lang="zh-CN" altLang="en-US" dirty="0" smtClean="0"/>
              <a:t>其他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VersionEye</a:t>
            </a:r>
            <a:r>
              <a:rPr lang="zh-CN" altLang="en-US" dirty="0" smtClean="0"/>
              <a:t>：开源持续更新工具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https://www.versioneye.com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提供许多软件库的更新通知、许可检查和安全漏洞信息。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扫描所有项目，检测相应的依赖项，并定期报告过期库。</a:t>
            </a:r>
            <a:endParaRPr lang="en-US" altLang="zh-CN" dirty="0" smtClean="0"/>
          </a:p>
          <a:p>
            <a:r>
              <a:rPr lang="en-US" altLang="zh-CN" dirty="0" smtClean="0"/>
              <a:t>Concourse</a:t>
            </a:r>
            <a:r>
              <a:rPr lang="zh-CN" altLang="en-US" dirty="0" smtClean="0"/>
              <a:t>：开源的</a:t>
            </a:r>
            <a:r>
              <a:rPr lang="en-US" altLang="zh-CN" dirty="0" smtClean="0"/>
              <a:t>CI</a:t>
            </a:r>
            <a:r>
              <a:rPr lang="zh-CN" altLang="en-US" dirty="0" smtClean="0"/>
              <a:t>管道工具（</a:t>
            </a:r>
            <a:r>
              <a:rPr lang="en-US" altLang="zh-CN" dirty="0" smtClean="0"/>
              <a:t>Jenkins 2.0</a:t>
            </a:r>
            <a:r>
              <a:rPr lang="zh-CN" altLang="en-US" dirty="0" smtClean="0"/>
              <a:t>添加了管道构建系统）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https://github.com/concourse/concourse</a:t>
            </a:r>
            <a:endParaRPr lang="en-US" altLang="zh-CN" dirty="0" smtClean="0"/>
          </a:p>
          <a:p>
            <a:r>
              <a:rPr lang="en-US" altLang="zh-CN" dirty="0" err="1" smtClean="0"/>
              <a:t>Gradle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4"/>
              </a:rPr>
              <a:t>https://gradle.org/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基</a:t>
            </a:r>
            <a:r>
              <a:rPr lang="en-US" altLang="zh-CN" dirty="0" smtClean="0"/>
              <a:t>Ant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Maven</a:t>
            </a:r>
            <a:r>
              <a:rPr lang="zh-CN" altLang="en-US" dirty="0" smtClean="0"/>
              <a:t>的自动化构建工具</a:t>
            </a:r>
            <a:endParaRPr lang="en-US" altLang="zh-CN" dirty="0" smtClean="0"/>
          </a:p>
          <a:p>
            <a:r>
              <a:rPr lang="en-US" altLang="zh-CN" dirty="0" err="1" smtClean="0"/>
              <a:t>ChatOps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5"/>
              </a:rPr>
              <a:t>http://www.tuicool.com/articles/FbYNNnr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Cog, Slack, </a:t>
            </a:r>
            <a:r>
              <a:rPr lang="en-US" altLang="zh-CN" dirty="0" err="1" smtClean="0"/>
              <a:t>HipChat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Hubot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Lita</a:t>
            </a:r>
            <a:r>
              <a:rPr lang="en-US" altLang="zh-CN" dirty="0" smtClean="0"/>
              <a:t>, Err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6362" y="1825625"/>
            <a:ext cx="94392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414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3750906" y="2929812"/>
            <a:ext cx="7772400" cy="18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流程图: 过程 4"/>
          <p:cNvSpPr/>
          <p:nvPr/>
        </p:nvSpPr>
        <p:spPr>
          <a:xfrm>
            <a:off x="1250302" y="5094515"/>
            <a:ext cx="1138335" cy="6251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过程 5"/>
          <p:cNvSpPr/>
          <p:nvPr/>
        </p:nvSpPr>
        <p:spPr>
          <a:xfrm>
            <a:off x="1371600" y="5197152"/>
            <a:ext cx="1138335" cy="6251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1502229" y="5337111"/>
            <a:ext cx="1268963" cy="6251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Source Code Updates</a:t>
            </a:r>
          </a:p>
          <a:p>
            <a:pPr algn="ctr"/>
            <a:r>
              <a:rPr lang="en-US" altLang="zh-CN" sz="1400" dirty="0" smtClean="0"/>
              <a:t>(Developers)</a:t>
            </a:r>
            <a:endParaRPr lang="zh-CN" altLang="en-US" sz="1400" dirty="0"/>
          </a:p>
        </p:txBody>
      </p:sp>
      <p:sp>
        <p:nvSpPr>
          <p:cNvPr id="8" name="圆柱形 7"/>
          <p:cNvSpPr/>
          <p:nvPr/>
        </p:nvSpPr>
        <p:spPr>
          <a:xfrm>
            <a:off x="1231639" y="3060442"/>
            <a:ext cx="1212980" cy="8584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Source Code Repository</a:t>
            </a:r>
            <a:endParaRPr lang="zh-CN" altLang="en-US" sz="1400" dirty="0"/>
          </a:p>
        </p:txBody>
      </p:sp>
      <p:sp>
        <p:nvSpPr>
          <p:cNvPr id="9" name="上箭头 8"/>
          <p:cNvSpPr/>
          <p:nvPr/>
        </p:nvSpPr>
        <p:spPr>
          <a:xfrm>
            <a:off x="1380927" y="3937518"/>
            <a:ext cx="877077" cy="11383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dirty="0" smtClean="0"/>
              <a:t>SCM Commits</a:t>
            </a:r>
            <a:endParaRPr lang="zh-CN" altLang="en-US" sz="1400" dirty="0"/>
          </a:p>
        </p:txBody>
      </p:sp>
      <p:sp>
        <p:nvSpPr>
          <p:cNvPr id="10" name="剪去单角的矩形 9"/>
          <p:cNvSpPr/>
          <p:nvPr/>
        </p:nvSpPr>
        <p:spPr>
          <a:xfrm>
            <a:off x="2323322" y="4254759"/>
            <a:ext cx="1614196" cy="77444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静态代码审查 </a:t>
            </a:r>
            <a:r>
              <a:rPr lang="en-US" altLang="zh-CN" sz="1400" dirty="0" smtClean="0"/>
              <a:t>/</a:t>
            </a:r>
          </a:p>
          <a:p>
            <a:pPr algn="ctr"/>
            <a:r>
              <a:rPr lang="zh-CN" altLang="en-US" sz="1400" dirty="0" smtClean="0"/>
              <a:t>编译 </a:t>
            </a:r>
            <a:r>
              <a:rPr lang="en-US" altLang="zh-CN" sz="1400" dirty="0" smtClean="0"/>
              <a:t>/ </a:t>
            </a:r>
          </a:p>
          <a:p>
            <a:pPr algn="ctr"/>
            <a:r>
              <a:rPr lang="zh-CN" altLang="en-US" sz="1400" dirty="0" smtClean="0"/>
              <a:t>单元测试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993503" y="3172407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Project Work Space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2463279" y="2920480"/>
            <a:ext cx="1520891" cy="1212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Retrieve</a:t>
            </a:r>
          </a:p>
          <a:p>
            <a:pPr algn="ctr"/>
            <a:r>
              <a:rPr lang="en-US" altLang="zh-CN" sz="1400" dirty="0" smtClean="0"/>
              <a:t>Revisions &amp; SCM artifacts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5458394" y="3172406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Build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04614" y="3172405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Test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88158" y="3172405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Package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11748" y="3172406"/>
            <a:ext cx="1194318" cy="699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Deploy / Publish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11" idx="3"/>
            <a:endCxn id="13" idx="1"/>
          </p:cNvCxnSpPr>
          <p:nvPr/>
        </p:nvCxnSpPr>
        <p:spPr>
          <a:xfrm flipV="1">
            <a:off x="5187821" y="3522304"/>
            <a:ext cx="27057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3"/>
            <a:endCxn id="14" idx="1"/>
          </p:cNvCxnSpPr>
          <p:nvPr/>
        </p:nvCxnSpPr>
        <p:spPr>
          <a:xfrm flipV="1">
            <a:off x="6652712" y="3522303"/>
            <a:ext cx="25190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4" idx="3"/>
            <a:endCxn id="15" idx="1"/>
          </p:cNvCxnSpPr>
          <p:nvPr/>
        </p:nvCxnSpPr>
        <p:spPr>
          <a:xfrm>
            <a:off x="8098932" y="3522303"/>
            <a:ext cx="2892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5" idx="3"/>
            <a:endCxn id="16" idx="1"/>
          </p:cNvCxnSpPr>
          <p:nvPr/>
        </p:nvCxnSpPr>
        <p:spPr>
          <a:xfrm>
            <a:off x="9582476" y="3522303"/>
            <a:ext cx="42927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柱形 24"/>
          <p:cNvSpPr/>
          <p:nvPr/>
        </p:nvSpPr>
        <p:spPr>
          <a:xfrm>
            <a:off x="5411740" y="1800809"/>
            <a:ext cx="1278295" cy="8584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Project Configuration</a:t>
            </a:r>
            <a:endParaRPr lang="zh-CN" altLang="en-US" sz="1400" dirty="0"/>
          </a:p>
        </p:txBody>
      </p:sp>
      <p:cxnSp>
        <p:nvCxnSpPr>
          <p:cNvPr id="27" name="直接箭头连接符 26"/>
          <p:cNvCxnSpPr>
            <a:stCxn id="25" idx="3"/>
            <a:endCxn id="13" idx="0"/>
          </p:cNvCxnSpPr>
          <p:nvPr/>
        </p:nvCxnSpPr>
        <p:spPr>
          <a:xfrm rot="16200000" flipH="1">
            <a:off x="5796623" y="2913475"/>
            <a:ext cx="513195" cy="4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柱形 28"/>
          <p:cNvSpPr/>
          <p:nvPr/>
        </p:nvSpPr>
        <p:spPr>
          <a:xfrm>
            <a:off x="8344675" y="1850571"/>
            <a:ext cx="1278295" cy="8584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Deliverable</a:t>
            </a:r>
          </a:p>
          <a:p>
            <a:pPr algn="ctr"/>
            <a:r>
              <a:rPr lang="en-US" altLang="zh-CN" sz="1400" dirty="0" smtClean="0"/>
              <a:t>Repository</a:t>
            </a:r>
            <a:endParaRPr lang="zh-CN" altLang="en-US" sz="1400" dirty="0"/>
          </a:p>
        </p:txBody>
      </p:sp>
      <p:cxnSp>
        <p:nvCxnSpPr>
          <p:cNvPr id="33" name="直接箭头连接符 32"/>
          <p:cNvCxnSpPr>
            <a:stCxn id="15" idx="0"/>
            <a:endCxn id="29" idx="3"/>
          </p:cNvCxnSpPr>
          <p:nvPr/>
        </p:nvCxnSpPr>
        <p:spPr>
          <a:xfrm rot="16200000" flipV="1">
            <a:off x="8752854" y="2939942"/>
            <a:ext cx="463432" cy="1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22703" y="4460032"/>
            <a:ext cx="2501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Continuous Integration Server</a:t>
            </a:r>
            <a:endParaRPr lang="zh-CN" altLang="en-US" sz="1400" dirty="0"/>
          </a:p>
        </p:txBody>
      </p:sp>
      <p:sp>
        <p:nvSpPr>
          <p:cNvPr id="41" name="圆柱形 40"/>
          <p:cNvSpPr/>
          <p:nvPr/>
        </p:nvSpPr>
        <p:spPr>
          <a:xfrm>
            <a:off x="9968191" y="1822581"/>
            <a:ext cx="1278295" cy="8584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Deploy Configuration</a:t>
            </a:r>
            <a:endParaRPr lang="zh-CN" altLang="en-US" sz="1400" dirty="0"/>
          </a:p>
        </p:txBody>
      </p:sp>
      <p:cxnSp>
        <p:nvCxnSpPr>
          <p:cNvPr id="43" name="直接箭头连接符 42"/>
          <p:cNvCxnSpPr>
            <a:stCxn id="41" idx="3"/>
            <a:endCxn id="16" idx="0"/>
          </p:cNvCxnSpPr>
          <p:nvPr/>
        </p:nvCxnSpPr>
        <p:spPr>
          <a:xfrm rot="16200000" flipH="1">
            <a:off x="10362412" y="2925910"/>
            <a:ext cx="491423" cy="1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270171" y="4096140"/>
            <a:ext cx="2453952" cy="3638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Reporting &amp; Notifications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8" name="形状 47"/>
          <p:cNvCxnSpPr>
            <a:stCxn id="13" idx="2"/>
            <a:endCxn id="46" idx="1"/>
          </p:cNvCxnSpPr>
          <p:nvPr/>
        </p:nvCxnSpPr>
        <p:spPr>
          <a:xfrm rot="16200000" flipH="1">
            <a:off x="5959920" y="3967835"/>
            <a:ext cx="405885" cy="2146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4" idx="2"/>
            <a:endCxn id="46" idx="0"/>
          </p:cNvCxnSpPr>
          <p:nvPr/>
        </p:nvCxnSpPr>
        <p:spPr>
          <a:xfrm rot="5400000">
            <a:off x="7387491" y="3981857"/>
            <a:ext cx="223939" cy="4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形状 53"/>
          <p:cNvCxnSpPr>
            <a:stCxn id="15" idx="2"/>
            <a:endCxn id="46" idx="3"/>
          </p:cNvCxnSpPr>
          <p:nvPr/>
        </p:nvCxnSpPr>
        <p:spPr>
          <a:xfrm rot="5400000">
            <a:off x="8651777" y="3944547"/>
            <a:ext cx="405886" cy="26119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形状 55"/>
          <p:cNvCxnSpPr>
            <a:stCxn id="16" idx="2"/>
            <a:endCxn id="46" idx="3"/>
          </p:cNvCxnSpPr>
          <p:nvPr/>
        </p:nvCxnSpPr>
        <p:spPr>
          <a:xfrm rot="5400000">
            <a:off x="9463573" y="3132752"/>
            <a:ext cx="405885" cy="18847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9016</TotalTime>
  <Words>3022</Words>
  <Application>Microsoft Office PowerPoint</Application>
  <PresentationFormat>自定义</PresentationFormat>
  <Paragraphs>429</Paragraphs>
  <Slides>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2" baseType="lpstr">
      <vt:lpstr>Office 主题​​</vt:lpstr>
      <vt:lpstr>持续集成/持续发布</vt:lpstr>
      <vt:lpstr>软件交付的困境</vt:lpstr>
      <vt:lpstr>如何摆脱这些困境</vt:lpstr>
      <vt:lpstr>敏捷软件开发流程</vt:lpstr>
      <vt:lpstr>CI策略</vt:lpstr>
      <vt:lpstr>持续集成工具选择-敏捷</vt:lpstr>
      <vt:lpstr>持续集成工具选择-其他</vt:lpstr>
      <vt:lpstr>持续集成过程</vt:lpstr>
      <vt:lpstr>幻灯片 9</vt:lpstr>
      <vt:lpstr>持续集成工作流</vt:lpstr>
      <vt:lpstr>版本控制模型（多团队）必须达成的目标</vt:lpstr>
      <vt:lpstr>版本控制-Git workflow</vt:lpstr>
      <vt:lpstr>版本控制-分支策略</vt:lpstr>
      <vt:lpstr>分支同步机制</vt:lpstr>
      <vt:lpstr>持续发布</vt:lpstr>
      <vt:lpstr>持续交付成熟度模型V1.2</vt:lpstr>
      <vt:lpstr>持续交付成熟度模型V1.2</vt:lpstr>
      <vt:lpstr>目标状态</vt:lpstr>
      <vt:lpstr>持续交付-组织架构</vt:lpstr>
      <vt:lpstr>持续交付团队位置及成员角色</vt:lpstr>
      <vt:lpstr>持续交付-实践框架</vt:lpstr>
      <vt:lpstr>持续交付-可靠可重复的流水线</vt:lpstr>
      <vt:lpstr>持续交付-流水线实现</vt:lpstr>
      <vt:lpstr>必须实践</vt:lpstr>
      <vt:lpstr>环境</vt:lpstr>
      <vt:lpstr>依赖</vt:lpstr>
      <vt:lpstr>配置管理</vt:lpstr>
      <vt:lpstr>部署到生产</vt:lpstr>
      <vt:lpstr>最佳实践</vt:lpstr>
      <vt:lpstr>配置管理元素</vt:lpstr>
      <vt:lpstr>配置管理-部署包规范</vt:lpstr>
      <vt:lpstr>构建管理</vt:lpstr>
      <vt:lpstr>测试管理</vt:lpstr>
      <vt:lpstr>持续集成</vt:lpstr>
      <vt:lpstr>环境管理-容器化</vt:lpstr>
      <vt:lpstr>环境管理-集群操作系统</vt:lpstr>
      <vt:lpstr>部署管理-实践</vt:lpstr>
      <vt:lpstr>部署管理-灰度发布</vt:lpstr>
      <vt:lpstr>CD</vt:lpstr>
      <vt:lpstr>使用功能开关更好的实现持续部署</vt:lpstr>
      <vt:lpstr>使用功能开关更好的实现持续部署</vt:lpstr>
      <vt:lpstr>使用功能开关更好的实现持续部署</vt:lpstr>
      <vt:lpstr>使用功能开关更好的实现持续部署</vt:lpstr>
      <vt:lpstr>使用功能开关更好的实现持续部署-总结</vt:lpstr>
      <vt:lpstr>持续交付技术栈</vt:lpstr>
      <vt:lpstr>团队协作和纪律</vt:lpstr>
      <vt:lpstr>数据度量和分析</vt:lpstr>
      <vt:lpstr>从度量中找到问题，从度量中看到进步</vt:lpstr>
      <vt:lpstr>渐进式实施</vt:lpstr>
      <vt:lpstr>持续交付效果案例</vt:lpstr>
      <vt:lpstr>持续交付的价值</vt:lpstr>
      <vt:lpstr>Continuous delivery workflows with the branch-per-issue model</vt:lpstr>
      <vt:lpstr>JAVA静态代码分析工具比较</vt:lpstr>
      <vt:lpstr>Checkstyle/FindBugs/PMD/Jtest 分析对象及应用技术对比</vt:lpstr>
      <vt:lpstr>Checkstyle/FindBugs/PMD/Jtest 内置编程规范</vt:lpstr>
      <vt:lpstr>Checkstyle/FindBugs/PMD/Jtest 错误检查能力</vt:lpstr>
      <vt:lpstr>代码覆盖率工具</vt:lpstr>
      <vt:lpstr>代码复杂度工具</vt:lpstr>
      <vt:lpstr>SonarQube 用来管理代码质量的开放平台</vt:lpstr>
      <vt:lpstr>SonarQube支持多种插件</vt:lpstr>
      <vt:lpstr>SonarQube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</dc:title>
  <dc:creator>hfbj</dc:creator>
  <cp:lastModifiedBy>hfbj</cp:lastModifiedBy>
  <cp:revision>333</cp:revision>
  <dcterms:created xsi:type="dcterms:W3CDTF">2016-09-21T05:43:54Z</dcterms:created>
  <dcterms:modified xsi:type="dcterms:W3CDTF">2016-11-25T05:26:48Z</dcterms:modified>
</cp:coreProperties>
</file>